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30" r:id="rId2"/>
    <p:sldId id="493" r:id="rId3"/>
    <p:sldId id="267" r:id="rId4"/>
    <p:sldId id="494" r:id="rId5"/>
    <p:sldId id="495" r:id="rId6"/>
    <p:sldId id="496" r:id="rId7"/>
    <p:sldId id="497" r:id="rId8"/>
    <p:sldId id="498" r:id="rId9"/>
    <p:sldId id="502" r:id="rId10"/>
    <p:sldId id="499" r:id="rId11"/>
    <p:sldId id="500" r:id="rId12"/>
    <p:sldId id="501" r:id="rId13"/>
    <p:sldId id="503" r:id="rId14"/>
    <p:sldId id="509" r:id="rId15"/>
    <p:sldId id="511" r:id="rId16"/>
    <p:sldId id="508" r:id="rId17"/>
    <p:sldId id="507" r:id="rId18"/>
    <p:sldId id="504" r:id="rId19"/>
    <p:sldId id="512" r:id="rId20"/>
    <p:sldId id="505" r:id="rId21"/>
    <p:sldId id="510" r:id="rId22"/>
    <p:sldId id="506" r:id="rId23"/>
    <p:sldId id="451" r:id="rId24"/>
  </p:sldIdLst>
  <p:sldSz cx="12192000" cy="6858000"/>
  <p:notesSz cx="6858000" cy="9144000"/>
  <p:embeddedFontLst>
    <p:embeddedFont>
      <p:font typeface="ATT Aleck Sans" panose="020B0503020203020204" pitchFamily="34" charset="0"/>
      <p:regular r:id="rId27"/>
      <p:bold r:id="rId28"/>
      <p:italic r:id="rId29"/>
      <p:boldItalic r:id="rId30"/>
    </p:embeddedFont>
    <p:embeddedFont>
      <p:font typeface="ATT Aleck Sans Medium" panose="020B0603020203020204" pitchFamily="34" charset="0"/>
      <p:regular r:id="rId31"/>
      <p:italic r:id="rId3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88707"/>
  </p:normalViewPr>
  <p:slideViewPr>
    <p:cSldViewPr snapToGrid="0" snapToObjects="1">
      <p:cViewPr varScale="1">
        <p:scale>
          <a:sx n="95" d="100"/>
          <a:sy n="95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986"/>
    </p:cViewPr>
  </p:sorterViewPr>
  <p:notesViewPr>
    <p:cSldViewPr snapToGrid="0" snapToObjects="1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CK, MICHAEL M" userId="5c3f080b-ad2a-4aa1-a0c0-e871457c1cd4" providerId="ADAL" clId="{A1B60F86-2C0B-4A06-B333-343358236305}"/>
    <pc:docChg chg="modSld">
      <pc:chgData name="WILLICK, MICHAEL M" userId="5c3f080b-ad2a-4aa1-a0c0-e871457c1cd4" providerId="ADAL" clId="{A1B60F86-2C0B-4A06-B333-343358236305}" dt="2024-04-24T15:56:43.747" v="2" actId="20577"/>
      <pc:docMkLst>
        <pc:docMk/>
      </pc:docMkLst>
      <pc:sldChg chg="modSp mod">
        <pc:chgData name="WILLICK, MICHAEL M" userId="5c3f080b-ad2a-4aa1-a0c0-e871457c1cd4" providerId="ADAL" clId="{A1B60F86-2C0B-4A06-B333-343358236305}" dt="2024-04-24T15:56:43.747" v="2" actId="20577"/>
        <pc:sldMkLst>
          <pc:docMk/>
          <pc:sldMk cId="1681861001" sldId="330"/>
        </pc:sldMkLst>
        <pc:spChg chg="mod">
          <ac:chgData name="WILLICK, MICHAEL M" userId="5c3f080b-ad2a-4aa1-a0c0-e871457c1cd4" providerId="ADAL" clId="{A1B60F86-2C0B-4A06-B333-343358236305}" dt="2024-04-24T15:56:43.747" v="2" actId="20577"/>
          <ac:spMkLst>
            <pc:docMk/>
            <pc:sldMk cId="1681861001" sldId="330"/>
            <ac:spMk id="3" creationId="{BD340C54-D743-5245-AE8A-678EAB7F26C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0819AA-953A-B141-95F2-76326E2AA6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914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 dirty="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7E2AC-BF7D-5242-A99E-C50C9CF334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490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F58B7-510F-1245-8B0C-A360E5890CF3}" type="datetimeFigureOut">
              <a:rPr lang="en-US" sz="800" smtClean="0">
                <a:latin typeface="ATT Aleck Sans" panose="020B0503020203020204" pitchFamily="34" charset="0"/>
                <a:cs typeface="ATT Aleck Sans" panose="020B0503020203020204" pitchFamily="34" charset="0"/>
              </a:rPr>
              <a:t>4/24/2024</a:t>
            </a:fld>
            <a:endParaRPr lang="en-US" sz="800" dirty="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CBAD6-C4B5-6C44-821D-9C51502B5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91440" y="850392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800" dirty="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BB4DC-3408-A444-A64E-016E2583A6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49040" y="850392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E919B-4AF5-6144-87F4-84E18BCAA7C8}" type="slidenum">
              <a:rPr lang="en-US" sz="800" smtClean="0">
                <a:latin typeface="ATT Aleck Sans" panose="020B0503020203020204" pitchFamily="34" charset="0"/>
                <a:cs typeface="ATT Aleck Sans" panose="020B0503020203020204" pitchFamily="34" charset="0"/>
              </a:rPr>
              <a:t>‹#›</a:t>
            </a:fld>
            <a:endParaRPr lang="en-US" sz="80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6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14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490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9603BE90-2827-6245-9E0A-38DB7977AA34}" type="datetimeFigureOut">
              <a:rPr lang="en-US" smtClean="0"/>
              <a:pPr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1368" y="758952"/>
            <a:ext cx="3255264" cy="183108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2788920"/>
            <a:ext cx="5486400" cy="52120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1440" y="841248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49040" y="841248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5E3BEB77-F8C3-2143-89E4-A60F5C820C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0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tabLst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182880" indent="-182880" algn="l" defTabSz="914400" rtl="0" eaLnBrk="1" latinLnBrk="0" hangingPunct="1">
      <a:buFont typeface="ATT Aleck Sans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365760" indent="-182880" algn="l" defTabSz="914400" rtl="0" eaLnBrk="1" latinLnBrk="0" hangingPunct="1">
      <a:buFont typeface="ATT Aleck Sans"/>
      <a:buChar char="–"/>
      <a:tabLst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48640" indent="-182880" algn="l" defTabSz="914400" rtl="0" eaLnBrk="1" latinLnBrk="0" hangingPunct="1">
      <a:buFont typeface="ATT Aleck Sans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731520" indent="-182880" algn="l" defTabSz="914400" rtl="0" eaLnBrk="1" latinLnBrk="0" hangingPunct="1">
      <a:buFont typeface="ATT Aleck Sans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15F214-994A-EA48-AF67-327890C47F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3334" y="5981700"/>
            <a:ext cx="2406936" cy="863600"/>
          </a:xfrm>
          <a:prstGeom prst="rect">
            <a:avLst/>
          </a:prstGeom>
        </p:spPr>
      </p:pic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63088" y="315137"/>
            <a:ext cx="8702271" cy="4655326"/>
          </a:xfrm>
          <a:effectLst/>
        </p:spPr>
        <p:txBody>
          <a:bodyPr anchor="t" anchorCtr="0"/>
          <a:lstStyle>
            <a:lvl1pPr>
              <a:lnSpc>
                <a:spcPct val="80000"/>
              </a:lnSpc>
              <a:spcAft>
                <a:spcPts val="0"/>
              </a:spcAft>
              <a:defRPr sz="96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4" name="Subtitle Placeholder"/>
          <p:cNvSpPr>
            <a:spLocks noGrp="1"/>
          </p:cNvSpPr>
          <p:nvPr>
            <p:ph type="body" sz="quarter" idx="18" hasCustomPrompt="1"/>
          </p:nvPr>
        </p:nvSpPr>
        <p:spPr>
          <a:xfrm>
            <a:off x="334689" y="5166360"/>
            <a:ext cx="5761311" cy="713232"/>
          </a:xfrm>
          <a:effectLst/>
        </p:spPr>
        <p:txBody>
          <a:bodyPr anchor="t"/>
          <a:lstStyle>
            <a:lvl1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7" name="Text Box">
            <a:extLst>
              <a:ext uri="{FF2B5EF4-FFF2-40B4-BE49-F238E27FC236}">
                <a16:creationId xmlns:a16="http://schemas.microsoft.com/office/drawing/2014/main" id="{956D6DC0-F046-4694-A76B-C2F12CCF25D4}"/>
              </a:ext>
            </a:extLst>
          </p:cNvPr>
          <p:cNvSpPr txBox="1"/>
          <p:nvPr userDrawn="1"/>
        </p:nvSpPr>
        <p:spPr>
          <a:xfrm>
            <a:off x="347753" y="6317378"/>
            <a:ext cx="5043397" cy="2254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© 2024 AT&amp;T Intellectual Property</a:t>
            </a:r>
          </a:p>
        </p:txBody>
      </p:sp>
    </p:spTree>
    <p:extLst>
      <p:ext uri="{BB962C8B-B14F-4D97-AF65-F5344CB8AC3E}">
        <p14:creationId xmlns:p14="http://schemas.microsoft.com/office/powerpoint/2010/main" val="4129554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5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1847569" cy="433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43485" y="1822036"/>
            <a:ext cx="1847569" cy="4335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57699" y="1822036"/>
            <a:ext cx="184756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6008138-E871-7042-B79E-B1592A15A6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71914" y="1822036"/>
            <a:ext cx="184756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FC1FA193-BA39-E74D-928F-507D2FA49A3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986129" y="1822036"/>
            <a:ext cx="1848331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F10F0D1-9064-8744-9F0E-274C6B55354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E8DF81BC-3E43-4D48-B23A-C8E39A6F5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41527AE-5350-42CF-89BC-B739ECC0B5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8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call-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59" y="301752"/>
            <a:ext cx="11606759" cy="4663440"/>
          </a:xfrm>
        </p:spPr>
        <p:txBody>
          <a:bodyPr/>
          <a:lstStyle>
            <a:lvl1pPr>
              <a:lnSpc>
                <a:spcPct val="80000"/>
              </a:lnSpc>
              <a:defRPr sz="13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4E16E967-BB1A-9C42-A19B-66F944EE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6" name="Straight Connector">
            <a:extLst>
              <a:ext uri="{FF2B5EF4-FFF2-40B4-BE49-F238E27FC236}">
                <a16:creationId xmlns:a16="http://schemas.microsoft.com/office/drawing/2014/main" id="{9D21E93F-FCBB-BF41-9B79-F82598BF2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ln w="6350" cap="sq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CCA5AEB-38F6-45B0-815B-0514C88C8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6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178712" y="271793"/>
            <a:ext cx="8660770" cy="4698670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48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[Insert quote here]</a:t>
            </a:r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D8FDF867-EACE-7949-B1B5-8388E8918D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76B9F2C-706D-4C4D-9E1A-F252EC6741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5BBCAD71-7FCF-4145-86F3-146DC4757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7426733-6D20-4254-A6A9-C669EBC2E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15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068284" y="271793"/>
            <a:ext cx="5771199" cy="4698670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48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[Insert quote here]</a:t>
            </a:r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D8FDF867-EACE-7949-B1B5-8388E8918D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76B9F2C-706D-4C4D-9E1A-F252EC6741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5BBCAD71-7FCF-4145-86F3-146DC4757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86973A4-B79E-4E5B-9602-BD4D088BC5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91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2665535" cy="1345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69" y="1831180"/>
            <a:ext cx="2665535" cy="43299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able Placeholder">
            <a:extLst>
              <a:ext uri="{FF2B5EF4-FFF2-40B4-BE49-F238E27FC236}">
                <a16:creationId xmlns:a16="http://schemas.microsoft.com/office/drawing/2014/main" id="{6CD9315E-F477-2446-82CB-6BF7F161B77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452124" y="338140"/>
            <a:ext cx="8387359" cy="5822949"/>
          </a:xfrm>
          <a:pattFill prst="ltUpDiag">
            <a:fgClr>
              <a:srgbClr val="E8E8E8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CF254AFD-878E-234F-AA25-686444015FF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8" name="Straight Connector">
            <a:extLst>
              <a:ext uri="{FF2B5EF4-FFF2-40B4-BE49-F238E27FC236}">
                <a16:creationId xmlns:a16="http://schemas.microsoft.com/office/drawing/2014/main" id="{08F8CA46-8130-744D-B5AC-D0DFF7637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CEE321B-DF24-41F7-85A0-26B10A390F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31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2665535" cy="1344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31180"/>
            <a:ext cx="2665535" cy="4329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hart Placeholder">
            <a:extLst>
              <a:ext uri="{FF2B5EF4-FFF2-40B4-BE49-F238E27FC236}">
                <a16:creationId xmlns:a16="http://schemas.microsoft.com/office/drawing/2014/main" id="{1C7BD4DB-E9C7-7E4B-B7E0-B3D954B1366B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452125" y="338140"/>
            <a:ext cx="8387359" cy="5822948"/>
          </a:xfrm>
          <a:pattFill prst="ltUpDiag">
            <a:fgClr>
              <a:srgbClr val="E8E8E8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8F1B83A1-CAFB-664B-9F60-50F0B41D127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5A21ED91-B37B-4244-8417-091A7E834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93F3CE2-BEDC-42D3-B965-4862606949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70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adline on photo (full ble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035B9A5E-75A7-C940-9B39-A66F6C0AAD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92684" y="265176"/>
            <a:ext cx="9885841" cy="3163824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6000" b="0" i="0">
                <a:solidFill>
                  <a:schemeClr val="tx1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[Insert headline here]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BE940FB6-9BA4-4B4A-BF43-FD019C59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665D60C4-C29A-7742-A5B2-EFC00505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295DD1-C7E5-4A4C-9C20-3A4BFD112D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4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1/2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85" y="265176"/>
            <a:ext cx="5574657" cy="5895912"/>
          </a:xfrm>
        </p:spPr>
        <p:txBody>
          <a:bodyPr/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1237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1009" y="6492240"/>
            <a:ext cx="5697228" cy="192024"/>
          </a:xfrm>
        </p:spPr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59293D-0380-430F-BB6F-18DF169A77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18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+ 1/2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5538071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1237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553807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1008" y="6492240"/>
            <a:ext cx="5697228" cy="192024"/>
          </a:xfrm>
        </p:spPr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782C97-D83A-44A9-A529-BF7694F15E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22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1/2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639" y="266104"/>
            <a:ext cx="5567845" cy="5894984"/>
          </a:xfrm>
        </p:spPr>
        <p:txBody>
          <a:bodyPr/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5243" y="6492240"/>
            <a:ext cx="5697228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1E1D68-B9B0-451E-A446-8DD0B5A3B3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09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90806" y="245863"/>
            <a:ext cx="8674555" cy="1636913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60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4" name="Text Placeholder"/>
          <p:cNvSpPr>
            <a:spLocks noGrp="1"/>
          </p:cNvSpPr>
          <p:nvPr>
            <p:ph type="body" sz="quarter" idx="18" hasCustomPrompt="1"/>
          </p:nvPr>
        </p:nvSpPr>
        <p:spPr>
          <a:xfrm>
            <a:off x="334689" y="2071376"/>
            <a:ext cx="5761311" cy="713232"/>
          </a:xfrm>
          <a:effectLst/>
        </p:spPr>
        <p:txBody>
          <a:bodyPr anchor="t"/>
          <a:lstStyle>
            <a:lvl1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87C5FE-7446-7A43-A4E3-19EA7D42C3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3334" y="5980176"/>
            <a:ext cx="2406936" cy="863600"/>
          </a:xfrm>
          <a:prstGeom prst="rect">
            <a:avLst/>
          </a:prstGeom>
        </p:spPr>
      </p:pic>
      <p:sp>
        <p:nvSpPr>
          <p:cNvPr id="9" name="Text Box">
            <a:extLst>
              <a:ext uri="{FF2B5EF4-FFF2-40B4-BE49-F238E27FC236}">
                <a16:creationId xmlns:a16="http://schemas.microsoft.com/office/drawing/2014/main" id="{0945FE5D-E133-4913-899D-F1D419ACBF05}"/>
              </a:ext>
            </a:extLst>
          </p:cNvPr>
          <p:cNvSpPr txBox="1"/>
          <p:nvPr userDrawn="1"/>
        </p:nvSpPr>
        <p:spPr>
          <a:xfrm>
            <a:off x="347753" y="6317378"/>
            <a:ext cx="5049747" cy="2254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© 2020 AT&amp;T Intellectual Property. Proprietary (Restricted) – AT&amp;T Partner Solutions Team for AT&amp;T Partner Solutions planning purposes only. Only for use by authorized individuals on the AT&amp;T Partner Solutions Team.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E1E674-1921-4A12-89CB-CE083418B3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95575" y="209273"/>
            <a:ext cx="23765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17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+ 1/2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150" y="283464"/>
            <a:ext cx="5538071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98150" y="1822036"/>
            <a:ext cx="553807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5241" y="6492240"/>
            <a:ext cx="5697228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800D97-5D59-4F92-8089-E7BD7C95B2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92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 (on AT&amp;T blu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2665535" cy="43390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4F98A8BB-6209-574B-B436-4BC74C0794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7" name="Straight Connector">
            <a:extLst>
              <a:ext uri="{FF2B5EF4-FFF2-40B4-BE49-F238E27FC236}">
                <a16:creationId xmlns:a16="http://schemas.microsoft.com/office/drawing/2014/main" id="{CC653A88-1579-A54E-95FF-23E736079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ln w="6350" cap="sq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FDF538E-963F-43DA-9735-81068F41F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36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8987" y="280928"/>
            <a:ext cx="11510496" cy="65285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85ECC81-F806-1342-B46E-27DAB802BE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6" name="Straight Connector">
            <a:extLst>
              <a:ext uri="{FF2B5EF4-FFF2-40B4-BE49-F238E27FC236}">
                <a16:creationId xmlns:a16="http://schemas.microsoft.com/office/drawing/2014/main" id="{D367BE66-D6F2-1046-B922-95193B856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4EFB321-42BC-4292-81E5-9B4BC21FE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9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">
            <a:extLst>
              <a:ext uri="{FF2B5EF4-FFF2-40B4-BE49-F238E27FC236}">
                <a16:creationId xmlns:a16="http://schemas.microsoft.com/office/drawing/2014/main" id="{3CE87F42-0DBA-1F4D-BB94-6D9B444C73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5" name="Straight Connector">
            <a:extLst>
              <a:ext uri="{FF2B5EF4-FFF2-40B4-BE49-F238E27FC236}">
                <a16:creationId xmlns:a16="http://schemas.microsoft.com/office/drawing/2014/main" id="{A8B53130-DD9A-C949-850D-7D7CC44F6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A6CDC83-07B2-40A0-95DD-B856AFE7F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89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Globe (on AT&amp;T blu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689E14-5175-A643-BE4A-CEC2C9C4B68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07219" y="2070499"/>
            <a:ext cx="7577563" cy="271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65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Globe (on 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AF81A3-68B1-AA49-AD28-C264C967D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219" y="2070499"/>
            <a:ext cx="7577563" cy="271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35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DB7BD4-6ED3-49C6-BD03-9BA3D0DA00EE}"/>
              </a:ext>
            </a:extLst>
          </p:cNvPr>
          <p:cNvSpPr/>
          <p:nvPr userDrawn="1"/>
        </p:nvSpPr>
        <p:spPr>
          <a:xfrm>
            <a:off x="9119062" y="144302"/>
            <a:ext cx="2984269" cy="612156"/>
          </a:xfrm>
          <a:prstGeom prst="rect">
            <a:avLst/>
          </a:prstGeom>
          <a:ln w="12700">
            <a:noFill/>
          </a:ln>
        </p:spPr>
        <p:style>
          <a:lnRef idx="0">
            <a:schemeClr val="dk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Tx/>
              <a:buFont typeface="ATT Aleck Sans" panose="020B0604020202020204" pitchFamily="34" charset="0"/>
              <a:buNone/>
              <a:tabLst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92684" y="246888"/>
            <a:ext cx="10109738" cy="2511058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6000" b="0" i="0">
                <a:solidFill>
                  <a:schemeClr val="bg1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[Section divider title]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39714527-FCC7-B147-AF40-40DA070BE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080" y="3414782"/>
            <a:ext cx="5760921" cy="155568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5D6ECD3-2A6B-C148-87A6-983275D4351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E14FC8C8-B3CF-7340-BDD3-D7C39E5810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6" name="Straight Connector">
            <a:extLst>
              <a:ext uri="{FF2B5EF4-FFF2-40B4-BE49-F238E27FC236}">
                <a16:creationId xmlns:a16="http://schemas.microsoft.com/office/drawing/2014/main" id="{648CFAC4-3F6A-4249-9F48-503A85B31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ln w="6350" cap="sq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AED6AFC-BF32-4DCB-870D-4E21D13F0F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C22B1D-84B7-4437-A678-280D1902CB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95575" y="209273"/>
            <a:ext cx="23765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3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0990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581" y="1822440"/>
            <a:ext cx="11506148" cy="43386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2EA2E8BB-F158-E34E-8F56-F2CA182AC7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  <p:cxnSp>
        <p:nvCxnSpPr>
          <p:cNvPr id="7" name="Straight Connector">
            <a:extLst>
              <a:ext uri="{FF2B5EF4-FFF2-40B4-BE49-F238E27FC236}">
                <a16:creationId xmlns:a16="http://schemas.microsoft.com/office/drawing/2014/main" id="{FEA13839-5F72-2046-B228-6DC99C91A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730850E-1A3C-4751-9182-A0C31EC9A6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7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2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1021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553807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99967" y="1822037"/>
            <a:ext cx="553356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E3A9557D-E65C-3F46-9C93-D074555B98E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  <p:cxnSp>
        <p:nvCxnSpPr>
          <p:cNvPr id="8" name="Straight Connector">
            <a:extLst>
              <a:ext uri="{FF2B5EF4-FFF2-40B4-BE49-F238E27FC236}">
                <a16:creationId xmlns:a16="http://schemas.microsoft.com/office/drawing/2014/main" id="{A0C418EE-6460-8E42-8C30-54DF8EF5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0805AFF-B3F9-49D8-AAD3-3A5B53A89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2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3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1021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5"/>
            <a:ext cx="3475625" cy="4336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46564" y="1822036"/>
            <a:ext cx="3475625" cy="4335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63858" y="1822036"/>
            <a:ext cx="3475625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604638E5-7A89-3D4A-B0E3-E3C0BF34E9E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A033881D-54A3-0A48-AB72-ECF64E6D0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04774E7-6EDF-485A-9807-1226E9AE48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4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4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5"/>
            <a:ext cx="2707329" cy="433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64441" y="1822036"/>
            <a:ext cx="2707329" cy="4335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99612" y="1822036"/>
            <a:ext cx="270732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6008138-E871-7042-B79E-B1592A15A6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34783" y="1822036"/>
            <a:ext cx="270732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0F58A795-A68E-FD4E-A80C-E91251E6D3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ADAD2240-3AE4-B34C-947E-EEBCB854A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62D77DE-5FB8-4B43-911F-DAC859D9B7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6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4 column stack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1021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7"/>
            <a:ext cx="5533561" cy="163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06651" y="1822037"/>
            <a:ext cx="5533561" cy="163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C3D1597-8385-C34D-9200-EF459D29C8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9270" y="3621025"/>
            <a:ext cx="5533561" cy="1632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82BFD262-FDB9-0A42-93DD-1956191669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004" y="3621025"/>
            <a:ext cx="5533561" cy="1632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B6DEB42-41D1-4443-9F79-00E8E3A8134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6510501E-5E7E-9B4C-B972-9D7AA5865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E3A469C-C86F-4D10-A944-FD564F2AE8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6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4 column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2605631"/>
            <a:ext cx="2707329" cy="82294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64163" y="2605631"/>
            <a:ext cx="2707329" cy="82269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99056" y="2605630"/>
            <a:ext cx="2707329" cy="82337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6008138-E871-7042-B79E-B1592A15A6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33949" y="2605630"/>
            <a:ext cx="2707329" cy="82337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754FB65-0049-2A4D-84B3-0E1EDA03A3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9270" y="4050793"/>
            <a:ext cx="2707329" cy="211033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F6C07FEE-269E-1941-9A24-31C3DDCB814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1654" y="4050792"/>
            <a:ext cx="2707329" cy="211029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A6253EE2-43B8-6C42-839E-C05FE49D703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94039" y="4050793"/>
            <a:ext cx="2707329" cy="2110336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F908B1C9-21E2-1143-88A4-CF2A7BB33D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26423" y="4050792"/>
            <a:ext cx="2707329" cy="211029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DE318CDF-3D28-0D45-A58E-785DBF27C9F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16" name="Straight Connector">
            <a:extLst>
              <a:ext uri="{FF2B5EF4-FFF2-40B4-BE49-F238E27FC236}">
                <a16:creationId xmlns:a16="http://schemas.microsoft.com/office/drawing/2014/main" id="{E70A6D88-32A0-FE4A-BCFF-A28D2F09E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03D97FD-2E1F-4D00-8768-6F81A8878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1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330592" y="281967"/>
            <a:ext cx="11508891" cy="8626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[Slide title]               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324518" y="1826247"/>
            <a:ext cx="11514966" cy="4334841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340565" y="6492240"/>
            <a:ext cx="722839" cy="192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000"/>
              </a:lnSpc>
              <a:defRPr sz="800" b="0">
                <a:solidFill>
                  <a:schemeClr val="tx1"/>
                </a:solidFill>
                <a:latin typeface="+mn-lt"/>
                <a:cs typeface="ATT Aleck Sans" panose="020B0503020203020204" pitchFamily="34" charset="0"/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">
            <a:extLst>
              <a:ext uri="{FF2B5EF4-FFF2-40B4-BE49-F238E27FC236}">
                <a16:creationId xmlns:a16="http://schemas.microsoft.com/office/drawing/2014/main" id="{EA75AFFA-2073-4D48-A217-E9467D3F9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3405" y="6492240"/>
            <a:ext cx="5697228" cy="192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01679C-B2F6-4512-BAFE-1D135CF069B2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>
            <a:off x="9595575" y="209273"/>
            <a:ext cx="23765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2400" b="0" i="0" kern="1200">
          <a:solidFill>
            <a:schemeClr val="tx1"/>
          </a:solidFill>
          <a:latin typeface="ATT Aleck Sans Medium" panose="020B0503020203020204" pitchFamily="34" charset="0"/>
          <a:ea typeface="+mj-ea"/>
          <a:cs typeface="ATT Aleck Sans Medium" panose="020B0503020203020204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/>
        </a:buClr>
        <a:buFontTx/>
        <a:buNone/>
        <a:defRPr sz="2400" kern="120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1pPr>
      <a:lvl2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2pPr>
      <a:lvl3pPr marL="457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‒"/>
        <a:defRPr sz="1400" kern="1200" baseline="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3pPr>
      <a:lvl4pPr marL="6858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75000"/>
        <a:buFont typeface="ATT Aleck San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4pPr>
      <a:lvl5pPr marL="914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60000"/>
        <a:buFont typeface="ATT Aleck Sans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5pPr>
      <a:lvl6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◦"/>
        <a:defRPr sz="1400" kern="1200" baseline="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6pPr>
      <a:lvl7pPr marL="1371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7pPr>
      <a:lvl8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▫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†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pos="7456">
          <p15:clr>
            <a:srgbClr val="F26B43"/>
          </p15:clr>
        </p15:guide>
        <p15:guide id="6" pos="219">
          <p15:clr>
            <a:srgbClr val="F26B43"/>
          </p15:clr>
        </p15:guide>
        <p15:guide id="13" pos="3983">
          <p15:clr>
            <a:srgbClr val="5ACBF0"/>
          </p15:clr>
        </p15:guide>
        <p15:guide id="14" pos="3695">
          <p15:clr>
            <a:srgbClr val="5ACBF0"/>
          </p15:clr>
        </p15:guide>
        <p15:guide id="17" orient="horz" pos="213">
          <p15:clr>
            <a:srgbClr val="F26B43"/>
          </p15:clr>
        </p15:guide>
        <p15:guide id="18" orient="horz" pos="4124">
          <p15:clr>
            <a:srgbClr val="F26B43"/>
          </p15:clr>
        </p15:guide>
        <p15:guide id="21" orient="horz" pos="1186">
          <p15:clr>
            <a:srgbClr val="F26B43"/>
          </p15:clr>
        </p15:guide>
        <p15:guide id="28" orient="horz" pos="3131">
          <p15:clr>
            <a:srgbClr val="F26B43"/>
          </p15:clr>
        </p15:guide>
        <p15:guide id="36" pos="3839">
          <p15:clr>
            <a:srgbClr val="F26B43"/>
          </p15:clr>
        </p15:guide>
        <p15:guide id="37" pos="2932">
          <p15:clr>
            <a:srgbClr val="F26B43"/>
          </p15:clr>
        </p15:guide>
        <p15:guide id="39" pos="2028">
          <p15:clr>
            <a:srgbClr val="F26B43"/>
          </p15:clr>
        </p15:guide>
        <p15:guide id="40" pos="1124">
          <p15:clr>
            <a:srgbClr val="F26B43"/>
          </p15:clr>
        </p15:guide>
        <p15:guide id="41" pos="5646">
          <p15:clr>
            <a:srgbClr val="F26B43"/>
          </p15:clr>
        </p15:guide>
        <p15:guide id="42" pos="6551">
          <p15:clr>
            <a:srgbClr val="F26B43"/>
          </p15:clr>
        </p15:guide>
        <p15:guide id="43" pos="4744">
          <p15:clr>
            <a:srgbClr val="F26B43"/>
          </p15:clr>
        </p15:guide>
        <p15:guide id="44" pos="982">
          <p15:clr>
            <a:srgbClr val="5ACBF0"/>
          </p15:clr>
        </p15:guide>
        <p15:guide id="46" pos="1271">
          <p15:clr>
            <a:srgbClr val="5ACBF0"/>
          </p15:clr>
        </p15:guide>
        <p15:guide id="47" pos="1886">
          <p15:clr>
            <a:srgbClr val="5ACBF0"/>
          </p15:clr>
        </p15:guide>
        <p15:guide id="48" pos="2174">
          <p15:clr>
            <a:srgbClr val="5ACBF0"/>
          </p15:clr>
        </p15:guide>
        <p15:guide id="49" pos="2791">
          <p15:clr>
            <a:srgbClr val="5ACBF0"/>
          </p15:clr>
        </p15:guide>
        <p15:guide id="50" pos="3079">
          <p15:clr>
            <a:srgbClr val="5ACBF0"/>
          </p15:clr>
        </p15:guide>
        <p15:guide id="51" pos="4602">
          <p15:clr>
            <a:srgbClr val="5ACBF0"/>
          </p15:clr>
        </p15:guide>
        <p15:guide id="52" pos="4885">
          <p15:clr>
            <a:srgbClr val="5ACBF0"/>
          </p15:clr>
        </p15:guide>
        <p15:guide id="53" pos="5504">
          <p15:clr>
            <a:srgbClr val="5ACBF0"/>
          </p15:clr>
        </p15:guide>
        <p15:guide id="54" pos="5791">
          <p15:clr>
            <a:srgbClr val="5ACBF0"/>
          </p15:clr>
        </p15:guide>
        <p15:guide id="55" pos="6410">
          <p15:clr>
            <a:srgbClr val="5ACBF0"/>
          </p15:clr>
        </p15:guide>
        <p15:guide id="56" pos="6696">
          <p15:clr>
            <a:srgbClr val="5ACBF0"/>
          </p15:clr>
        </p15:guide>
        <p15:guide id="58" orient="horz" pos="2160">
          <p15:clr>
            <a:srgbClr val="F26B43"/>
          </p15:clr>
        </p15:guide>
        <p15:guide id="59" orient="horz" pos="388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ccmaintenance@att.com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era.configureinc.com/Default.aspx" TargetMode="External"/><Relationship Id="rId2" Type="http://schemas.openxmlformats.org/officeDocument/2006/relationships/hyperlink" Target="mailto:Optinoc@configureinc.co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8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17" Type="http://schemas.openxmlformats.org/officeDocument/2006/relationships/slide" Target="slide22.xml"/><Relationship Id="rId2" Type="http://schemas.openxmlformats.org/officeDocument/2006/relationships/slide" Target="slide6.xml"/><Relationship Id="rId16" Type="http://schemas.openxmlformats.org/officeDocument/2006/relationships/slide" Target="slide2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5" Type="http://schemas.openxmlformats.org/officeDocument/2006/relationships/slide" Target="slide20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ccmaintenance@att.com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M-dnschanges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C736B83-8242-7C48-9860-5DE526A7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000" dirty="0"/>
              <a:t>ACC Business Maintenance Service Assurance Success Kit</a:t>
            </a:r>
            <a:endParaRPr lang="en-US" sz="7000" dirty="0">
              <a:solidFill>
                <a:schemeClr val="accent1"/>
              </a:solidFill>
            </a:endParaRP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BD340C54-D743-5245-AE8A-678EAB7F26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6190" y="5161949"/>
            <a:ext cx="5759811" cy="713232"/>
          </a:xfrm>
        </p:spPr>
        <p:txBody>
          <a:bodyPr/>
          <a:lstStyle/>
          <a:p>
            <a:r>
              <a:rPr lang="en-US"/>
              <a:t>May </a:t>
            </a:r>
            <a:r>
              <a:rPr lang="en-US" dirty="0"/>
              <a:t>2024 Edition</a:t>
            </a:r>
          </a:p>
        </p:txBody>
      </p:sp>
    </p:spTree>
    <p:extLst>
      <p:ext uri="{BB962C8B-B14F-4D97-AF65-F5344CB8AC3E}">
        <p14:creationId xmlns:p14="http://schemas.microsoft.com/office/powerpoint/2010/main" val="1681861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BVoIP</a:t>
            </a:r>
            <a:r>
              <a:rPr lang="en-US" dirty="0"/>
              <a:t> – IP Flexible Reach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5538071" cy="4752500"/>
          </a:xfrm>
        </p:spPr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IP Flex Maintenance Center, (877-288-8362)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r>
              <a:rPr lang="en-US" dirty="0"/>
              <a:t>If your service is </a:t>
            </a:r>
            <a:r>
              <a:rPr lang="en-US" b="1" dirty="0"/>
              <a:t>Managed/PLUS </a:t>
            </a:r>
            <a:r>
              <a:rPr lang="en-US" dirty="0"/>
              <a:t>you will need to use the Router Host name as the asset identifier in Express Ticketing</a:t>
            </a:r>
          </a:p>
          <a:p>
            <a:pPr lvl="2"/>
            <a:r>
              <a:rPr lang="en-US" sz="1200" dirty="0"/>
              <a:t>Provide pertinent trouble detail: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1200" dirty="0"/>
              <a:t>Trouble Description (Detailed): Description of what the caller/dialed party is experiencing, dead air, recording (need the recording verbiage and any trailers heard ), static, noise, echo, clipping sounds , broken audio,  dial tone/no dial tone, fast busy , regular busy,  ring no answer/RNA, etc. 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1200" dirty="0"/>
              <a:t>Multiple Call Samples within 24 hours: Calling Party #; Called Party #; Precise time of call; Is the trouble intermittent or constant?; Are multiple TNs impacted?; trouble description; inbound/outbound</a:t>
            </a:r>
          </a:p>
          <a:p>
            <a:pPr lvl="4">
              <a:buFont typeface="Courier New" panose="02070309020205020404" pitchFamily="49" charset="0"/>
              <a:buChar char="o"/>
            </a:pPr>
            <a:endParaRPr lang="en-US" dirty="0"/>
          </a:p>
          <a:p>
            <a:pPr marL="685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42473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Dedicated Ethernet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ADE Maintenance Center, (800-332-1321 In Region) or (800-829-1011 Out of Region)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49191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EPLS WAN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EPLS WAN Maintenance Center, (800-222-1000)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35652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Internet Access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(ABF, GPON, IPDSL)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4"/>
            <a:r>
              <a:rPr lang="en-US" dirty="0"/>
              <a:t>Verify that the DSL modem/router is:</a:t>
            </a:r>
          </a:p>
          <a:p>
            <a:pPr lvl="4"/>
            <a:r>
              <a:rPr lang="en-US" dirty="0"/>
              <a:t>Connected from the DSL port to the wall jack with the DSL (RJ-45) cable provided with your DSL CPE.</a:t>
            </a:r>
          </a:p>
          <a:p>
            <a:pPr lvl="4"/>
            <a:r>
              <a:rPr lang="en-US" dirty="0"/>
              <a:t>Connected from the Ethernet port to your PC Network Interface Card (NIC) via an Ethernet cable</a:t>
            </a:r>
          </a:p>
          <a:p>
            <a:pPr lvl="4"/>
            <a:r>
              <a:rPr lang="en-US" dirty="0"/>
              <a:t>Attempt a reboot of the modem/router to restore service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DSL Customer Care Center, (800-321-2000) </a:t>
            </a:r>
          </a:p>
          <a:p>
            <a:pPr lvl="4"/>
            <a:r>
              <a:rPr lang="en-US" dirty="0"/>
              <a:t>Need BAN number and four-digit PIN Code when calling in to open a ticket.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DSL Customer Care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02578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Internet Access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 </a:t>
            </a:r>
            <a:r>
              <a:rPr lang="en-US" dirty="0"/>
              <a:t>(HSIA-E)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to validate Customer Premises Equipment (CPE) and Inside Wiring (IW) are not at fault prior to opening a ticket.</a:t>
            </a:r>
          </a:p>
          <a:p>
            <a:pPr lvl="4"/>
            <a:r>
              <a:rPr lang="en-US" dirty="0"/>
              <a:t>Verify that the DSL modem/router is:</a:t>
            </a:r>
          </a:p>
          <a:p>
            <a:pPr lvl="4"/>
            <a:r>
              <a:rPr lang="en-US" dirty="0"/>
              <a:t>Connected from the DSL port to the wall jack with the DSL (RJ-45) cable provided with your DSL CPE.</a:t>
            </a:r>
          </a:p>
          <a:p>
            <a:pPr lvl="4"/>
            <a:r>
              <a:rPr lang="en-US" dirty="0"/>
              <a:t>Connected from the Ethernet port to your PC Network Interface Card (NIC) via an Ethernet cable</a:t>
            </a:r>
          </a:p>
          <a:p>
            <a:pPr lvl="4"/>
            <a:r>
              <a:rPr lang="en-US" dirty="0"/>
              <a:t>Attempt a reboot of the modem/router to restore service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DSL Customer Care Center , (877-937-5288</a:t>
            </a:r>
            <a:r>
              <a:rPr lang="en-US"/>
              <a:t>, opt 4, opt 2 opt 2</a:t>
            </a:r>
            <a:r>
              <a:rPr lang="en-US" dirty="0"/>
              <a:t>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DSL Customer Care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113090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Line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Private Line Maintenance Center , (877-288-3499)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99811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Private Line Maintenance Center , (866-405-5403)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061487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Distance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Long Distance TDM Maintenance Center, (800-829-1011) </a:t>
            </a:r>
          </a:p>
          <a:p>
            <a:pPr lvl="4"/>
            <a:r>
              <a:rPr lang="en-US" dirty="0"/>
              <a:t>Long Distance Maintenance Center:, (800-222-1000)</a:t>
            </a:r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64317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Network-based IP VPN Remote Access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(ANIRA)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ANIRA with AT&amp;T VPN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AVPN Maintenance Center, (877-288-3499)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2"/>
            <a:r>
              <a:rPr lang="en-US" dirty="0"/>
              <a:t>ANIRA with PNT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ADI Maintenance Center , (888-613-6330)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maintenance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703834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SDWAN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and SDWAN COLO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 fontAlgn="base"/>
            <a:r>
              <a:rPr lang="en-US" dirty="0"/>
              <a:t>All transport issues should be referred to the applicable product.  </a:t>
            </a:r>
          </a:p>
          <a:p>
            <a:pPr lvl="2" fontAlgn="base"/>
            <a:r>
              <a:rPr lang="en-US" dirty="0"/>
              <a:t>All other issues go to CPM: </a:t>
            </a:r>
            <a:br>
              <a:rPr lang="en-US" dirty="0"/>
            </a:br>
            <a:r>
              <a:rPr lang="en-US" dirty="0"/>
              <a:t>Configure Project Management Team  </a:t>
            </a:r>
            <a:br>
              <a:rPr lang="en-US" dirty="0"/>
            </a:br>
            <a:r>
              <a:rPr lang="en-US" dirty="0"/>
              <a:t>888.700.6589 </a:t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>
                <a:hlinkClick r:id="rId2"/>
              </a:rPr>
              <a:t>Optinoc@configureinc.com</a:t>
            </a:r>
            <a:r>
              <a:rPr lang="en-US" dirty="0"/>
              <a:t>   </a:t>
            </a:r>
            <a:br>
              <a:rPr lang="en-US" dirty="0"/>
            </a:br>
            <a:r>
              <a:rPr lang="en-US" dirty="0"/>
              <a:t>Web portal,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https://tera.configureinc.com/Default.aspx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 </a:t>
            </a:r>
            <a:endParaRPr lang="en-US" dirty="0"/>
          </a:p>
          <a:p>
            <a:pPr lvl="4"/>
            <a:endParaRPr lang="en-US" dirty="0"/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Configure Project Management team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5807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68D7-48B2-4633-9B6C-18D77EF4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79F1B-48DC-4F0D-AD47-E5F055302F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996815"/>
            <a:ext cx="11506148" cy="5244593"/>
          </a:xfrm>
        </p:spPr>
        <p:txBody>
          <a:bodyPr/>
          <a:lstStyle/>
          <a:p>
            <a:r>
              <a:rPr lang="en-US" sz="2000" dirty="0">
                <a:latin typeface="ATT Aleck Sans Medium" panose="020B0503020203020204" pitchFamily="34" charset="0"/>
                <a:ea typeface="+mj-ea"/>
                <a:cs typeface="ATT Aleck Sans Medium" panose="020B0503020203020204" pitchFamily="34" charset="0"/>
              </a:rPr>
              <a:t>ACC Business Maintenance– Service Assurance Maintenance Center Contacts</a:t>
            </a:r>
          </a:p>
          <a:p>
            <a:pPr lvl="2"/>
            <a:r>
              <a:rPr lang="en-US" sz="1200" dirty="0"/>
              <a:t>Wireline (AT&amp;T Virtual Private Network (AVPN), Private Network Transport (PNT)</a:t>
            </a:r>
          </a:p>
          <a:p>
            <a:pPr lvl="2"/>
            <a:r>
              <a:rPr lang="en-US" sz="1200" dirty="0"/>
              <a:t>AT&amp;T Dedicated Internet Service (ADI)</a:t>
            </a:r>
          </a:p>
          <a:p>
            <a:pPr lvl="2"/>
            <a:r>
              <a:rPr lang="en-US" sz="1200" dirty="0"/>
              <a:t>AT&amp;T Switched Ethernet Services  (ASE)</a:t>
            </a:r>
          </a:p>
          <a:p>
            <a:pPr lvl="2"/>
            <a:r>
              <a:rPr lang="en-US" sz="1200" dirty="0" err="1"/>
              <a:t>BVoIP</a:t>
            </a:r>
            <a:r>
              <a:rPr lang="en-US" sz="1200" dirty="0"/>
              <a:t> – IP Flexible Reach (IP Flex)</a:t>
            </a:r>
          </a:p>
          <a:p>
            <a:pPr lvl="2"/>
            <a:r>
              <a:rPr lang="en-US" sz="1200" dirty="0"/>
              <a:t>AT&amp;T Dedicated Ethernet (ADE)</a:t>
            </a:r>
          </a:p>
          <a:p>
            <a:pPr lvl="2"/>
            <a:r>
              <a:rPr lang="en-US" sz="1200" dirty="0"/>
              <a:t>EPLS WAN</a:t>
            </a:r>
          </a:p>
          <a:p>
            <a:pPr lvl="2"/>
            <a:r>
              <a:rPr lang="en-US" sz="1200" dirty="0"/>
              <a:t>AT&amp;T Internet Access (ABF, GPON, IPDSL)</a:t>
            </a:r>
          </a:p>
          <a:p>
            <a:pPr lvl="2"/>
            <a:r>
              <a:rPr lang="en-US" sz="1200" dirty="0"/>
              <a:t>AT&amp;T Internet Access (HSIA-E)</a:t>
            </a:r>
          </a:p>
          <a:p>
            <a:pPr lvl="2"/>
            <a:r>
              <a:rPr lang="en-US" sz="1200" dirty="0"/>
              <a:t>AT&amp;T Network-based IP VPN Remote Access (ANIRA)</a:t>
            </a:r>
          </a:p>
          <a:p>
            <a:pPr lvl="2"/>
            <a:r>
              <a:rPr lang="en-US" sz="1200" dirty="0"/>
              <a:t>Network Based Firewall (NBFW)</a:t>
            </a:r>
          </a:p>
          <a:p>
            <a:pPr lvl="2"/>
            <a:r>
              <a:rPr lang="en-US" sz="1200" dirty="0"/>
              <a:t>Private Line Services</a:t>
            </a:r>
          </a:p>
          <a:p>
            <a:pPr lvl="2"/>
            <a:r>
              <a:rPr lang="en-US" sz="1200" dirty="0"/>
              <a:t>Local &amp; Long-Distance Services</a:t>
            </a:r>
          </a:p>
          <a:p>
            <a:pPr lvl="2"/>
            <a:r>
              <a:rPr lang="en-US" sz="1200" dirty="0"/>
              <a:t>ANIRA</a:t>
            </a:r>
          </a:p>
          <a:p>
            <a:pPr lvl="2"/>
            <a:r>
              <a:rPr lang="en-US" sz="1200" dirty="0"/>
              <a:t>SDWAN &amp; SDWAN COLO</a:t>
            </a:r>
          </a:p>
          <a:p>
            <a:pPr lvl="2"/>
            <a:r>
              <a:rPr lang="en-US" sz="1200" dirty="0"/>
              <a:t>AT&amp;T </a:t>
            </a:r>
            <a:r>
              <a:rPr lang="en-US" sz="1200" dirty="0" err="1"/>
              <a:t>Netbond</a:t>
            </a:r>
            <a:r>
              <a:rPr lang="en-US" sz="1200" dirty="0"/>
              <a:t> NBF</a:t>
            </a:r>
          </a:p>
          <a:p>
            <a:pPr lvl="2"/>
            <a:r>
              <a:rPr lang="en-US" sz="1200" dirty="0"/>
              <a:t>Global Security Gateway (GSG)</a:t>
            </a:r>
          </a:p>
          <a:p>
            <a:pPr lvl="2"/>
            <a:r>
              <a:rPr lang="en-US" sz="1200" dirty="0"/>
              <a:t>Distributed Denial of Service (DDoS)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E2C4C-BCAD-4493-A8B5-FE6073D591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3B5C-CF32-4E61-B648-35C8CCD3C0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1392477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Based Firewall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(NBFW / </a:t>
            </a:r>
            <a:r>
              <a:rPr lang="en-US" dirty="0" err="1"/>
              <a:t>Netbond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sz="1200" dirty="0"/>
              <a:t>Due to the critical nature of this service, we recommend contacting Global Managed Security Services (MSS) Operations directly :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1200" dirty="0"/>
              <a:t>AT&amp;T MSS Help Desk </a:t>
            </a:r>
          </a:p>
          <a:p>
            <a:pPr lvl="4"/>
            <a:r>
              <a:rPr lang="en-US" sz="1200" dirty="0"/>
              <a:t>1-877-677-2881, Client Pin, Prompt 2 (Managed FW, Proxy, or Anti –Virus)</a:t>
            </a:r>
          </a:p>
          <a:p>
            <a:pPr lvl="4"/>
            <a:r>
              <a:rPr lang="en-US" sz="1200" dirty="0"/>
              <a:t>1-877-677-2881, Client Pin, Prompt 4 (Internet Protect Portal)</a:t>
            </a:r>
          </a:p>
          <a:p>
            <a:pPr lvl="4"/>
            <a:r>
              <a:rPr lang="en-US" sz="1200" dirty="0"/>
              <a:t>1-877-677-2881, Client Pin, Prompt 5 (Reporting Service for your MSS offer)</a:t>
            </a:r>
          </a:p>
          <a:p>
            <a:pPr lvl="4"/>
            <a:r>
              <a:rPr lang="en-US" sz="1200" dirty="0"/>
              <a:t>1-877-677-2881, Client Pin, Prompt 6 (Internet Abuse Group)</a:t>
            </a:r>
          </a:p>
          <a:p>
            <a:pPr lvl="4"/>
            <a:r>
              <a:rPr lang="en-US" sz="1200" dirty="0"/>
              <a:t>1-877-677-2881, Client Pin, Prompt 7 (MIDS, DDOS, Internet Protect, Private Internet Protect)</a:t>
            </a:r>
          </a:p>
          <a:p>
            <a:pPr lvl="4"/>
            <a:r>
              <a:rPr lang="en-US" sz="1200" dirty="0"/>
              <a:t>Note: When calling into MSS you will need to know the pin and be a verified user of the account. </a:t>
            </a:r>
          </a:p>
          <a:p>
            <a:pPr lvl="2"/>
            <a:r>
              <a:rPr lang="en-US" sz="1200" dirty="0"/>
              <a:t>Other non-critical management of NBFW can be performed via AT&amp;T Partner Exchange using an admin login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200" dirty="0"/>
              <a:t>Navigate to Products &gt; Network Services &gt; AT&amp;T Network-Based Firewall Services</a:t>
            </a:r>
          </a:p>
          <a:p>
            <a:pPr lvl="4"/>
            <a:endParaRPr lang="en-US" sz="1200" dirty="0"/>
          </a:p>
          <a:p>
            <a:pPr lvl="4"/>
            <a:endParaRPr lang="en-US" sz="1200" dirty="0"/>
          </a:p>
          <a:p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Customers are to work directly with the AT&amp;T maintenance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544391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CF4B-F4A4-4BBC-8BDE-94FBBC4E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Global Security Gateway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(GSG)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23C93-F58D-4584-9FD3-6B60C3AA82E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Phone Support Toll Free Single Point of contact customer support: • (877) 677-2881 </a:t>
            </a:r>
          </a:p>
          <a:p>
            <a:pPr lvl="2"/>
            <a:r>
              <a:rPr lang="en-US" dirty="0"/>
              <a:t>Customers should enter their PIN when requested **Customer manages Portal activity in Business Direct /Business Center 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7370F-1267-4FDF-ACE6-E264574465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Customers are to work directly with the AT&amp;T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56A47-63AA-474E-9D4C-DF61C43CEB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AF80A-41DC-438E-83B6-2FE3111D563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1642940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Denial of Service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- DDoS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 fontAlgn="base"/>
            <a:r>
              <a:rPr lang="en-US" dirty="0"/>
              <a:t>All Tier 1 calls are supported by the Global Client Service Center (GCSC) Operations Managed Threat Management Support / DDOS Team located in Raleigh, North Carolina, USA.  </a:t>
            </a:r>
          </a:p>
          <a:p>
            <a:pPr lvl="2" fontAlgn="base"/>
            <a:r>
              <a:rPr lang="en-US" dirty="0"/>
              <a:t>United States Customers call: 1-844-ATT-DDOS or 844-288-3367 </a:t>
            </a:r>
          </a:p>
          <a:p>
            <a:pPr lvl="2" fontAlgn="base"/>
            <a:r>
              <a:rPr lang="en-US" dirty="0"/>
              <a:t>Customer manages Portal activity in Business Direct /Business Center 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Customers are to work directly with the AT&amp;T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3081151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92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6AD5F692-D587-AF48-8E3E-A34A5D33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Assurance</a:t>
            </a:r>
            <a:br>
              <a:rPr lang="en-US" dirty="0"/>
            </a:br>
            <a:r>
              <a:rPr lang="en-US" dirty="0"/>
              <a:t>Maintenance Center</a:t>
            </a:r>
            <a:br>
              <a:rPr lang="en-US" dirty="0"/>
            </a:br>
            <a:r>
              <a:rPr lang="en-US" dirty="0"/>
              <a:t>Contacts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7DF1DA80-E1DA-6746-BF1B-B3371C8785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3</a:t>
            </a:fld>
            <a:r>
              <a:rPr lang="en-US" dirty="0"/>
              <a:t> </a:t>
            </a:r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98FC9FE5-F795-0B44-8BF5-D785EC2731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92093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5EC8-3964-4371-9C83-5435C1B3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Center Contact Numbers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F48AE89-046A-4443-B481-7F4166429D5D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226415854"/>
              </p:ext>
            </p:extLst>
          </p:nvPr>
        </p:nvGraphicFramePr>
        <p:xfrm>
          <a:off x="547558" y="655579"/>
          <a:ext cx="11315172" cy="570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72">
                  <a:extLst>
                    <a:ext uri="{9D8B030D-6E8A-4147-A177-3AD203B41FA5}">
                      <a16:colId xmlns:a16="http://schemas.microsoft.com/office/drawing/2014/main" val="776353602"/>
                    </a:ext>
                  </a:extLst>
                </a:gridCol>
                <a:gridCol w="5753100">
                  <a:extLst>
                    <a:ext uri="{9D8B030D-6E8A-4147-A177-3AD203B41FA5}">
                      <a16:colId xmlns:a16="http://schemas.microsoft.com/office/drawing/2014/main" val="557305691"/>
                    </a:ext>
                  </a:extLst>
                </a:gridCol>
              </a:tblGrid>
              <a:tr h="296438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Contact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32645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2" action="ppaction://hlinksldjump"/>
                        </a:rPr>
                        <a:t>AT&amp;T VPN – AT&amp;T Virtual Private Network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877-ATT-FIXX, (877-288-3499) 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387905788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3" action="ppaction://hlinksldjump"/>
                        </a:rPr>
                        <a:t>AT&amp;T MIS/PNT - Managed Internet Service/Private Network Transport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888-613-6330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4288152138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4" action="ppaction://hlinksldjump"/>
                        </a:rPr>
                        <a:t>AT&amp;T Switched Ethernet Service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4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888-644-3662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254491364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5" action="ppaction://hlinksldjump"/>
                        </a:rPr>
                        <a:t>IP Flexible Reach VoIP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5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877-288-8362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643464728"/>
                  </a:ext>
                </a:extLst>
              </a:tr>
              <a:tr h="362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6" action="ppaction://hlinksldjump"/>
                        </a:rPr>
                        <a:t>AT&amp;T Dedicated Ethernet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800-332-1321 (In Region) | 800-829-1011 (Out of Region)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708390747"/>
                  </a:ext>
                </a:extLst>
              </a:tr>
              <a:tr h="362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7" action="ppaction://hlinksldjump"/>
                        </a:rPr>
                        <a:t>EPLS WAN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800-222-1000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617899082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8" action="ppaction://hlinksldjump"/>
                        </a:rPr>
                        <a:t>AT&amp;T Internet Access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8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8" action="ppaction://hlinksldjump"/>
                        </a:rPr>
                        <a:t> (Broadband, IP DSL)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800-321-2000 (Must have 4 Digit PIN Code and BAN ID)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205803308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9" action="ppaction://hlinksldjump"/>
                        </a:rPr>
                        <a:t>  HSIA-E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877-937-5288 prompt 4,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535137"/>
                  </a:ext>
                </a:extLst>
              </a:tr>
              <a:tr h="237151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0" action="ppaction://hlinksldjump"/>
                        </a:rPr>
                        <a:t>  Private Line Services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877-288-3499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84585"/>
                  </a:ext>
                </a:extLst>
              </a:tr>
              <a:tr h="237151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1" action="ppaction://hlinksldjump"/>
                        </a:rPr>
                        <a:t>  Local Services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866-405-5403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4845"/>
                  </a:ext>
                </a:extLst>
              </a:tr>
              <a:tr h="253170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2" action="ppaction://hlinksldjump"/>
                        </a:rPr>
                        <a:t>Long Distance Services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800-829-1011 (TDM) | 800-222-1000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159516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3" action="ppaction://hlinksldjump"/>
                        </a:rPr>
                        <a:t>ANIRA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3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3" action="ppaction://hlinksldjump"/>
                        </a:rPr>
                        <a:t> with AT&amp;T VPN – AT&amp;T Network-based IP VPN Remote Access</a:t>
                      </a: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3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10447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877-ATT-FIXX, (877-288-3499) 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1066238217"/>
                  </a:ext>
                </a:extLst>
              </a:tr>
              <a:tr h="385370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4" action="ppaction://hlinksldjump"/>
                        </a:rPr>
                        <a:t>  SDWAN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4" action="ppaction://hlinksldjump"/>
                        </a:rPr>
                        <a:t> &amp; SDWAN Colo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 action="ppaction://hlinksldjump"/>
                        </a:rPr>
                        <a:t>® 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4" action="ppaction://hlinksldjump"/>
                        </a:rPr>
                        <a:t>(Transport goes through applicable product) – All other support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Configure Project Management Team  888.700.6589  Email: Optinoc@configureinc.com  </a:t>
                      </a:r>
                      <a:b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</a:b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Web portal, https://tera.configureinc.com/Default.aspx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1307"/>
                  </a:ext>
                </a:extLst>
              </a:tr>
              <a:tr h="257833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5" action="ppaction://hlinksldjump"/>
                        </a:rPr>
                        <a:t>NBFW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5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5" action="ppaction://hlinksldjump"/>
                        </a:rPr>
                        <a:t> – Network Based Firewall / AT&amp;T </a:t>
                      </a:r>
                      <a:r>
                        <a:rPr kumimoji="0" lang="en-US" sz="10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5" action="ppaction://hlinksldjump"/>
                        </a:rPr>
                        <a:t>Netbond</a:t>
                      </a: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5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MSS Help Desk – Reference NBFW Slide for Contacts.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1074524299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6" action="ppaction://hlinksldjump"/>
                        </a:rPr>
                        <a:t>  AT&amp;T Global Security Gateway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6" action="ppaction://hlinksldjump"/>
                        </a:rPr>
                        <a:t>  (GSG)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877-677-2881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961930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7" action="ppaction://hlinksldjump"/>
                        </a:rPr>
                        <a:t>  DDOS</a:t>
                      </a: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7" action="ppaction://hlinksldjump"/>
                        </a:rPr>
                        <a:t> (Customer manages Portal activity in Business Direct /Business Center 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844-ATT-DDOS or 844-288-3367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232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700CB-5A24-4354-B51D-5C1E84C6E2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B769A-F733-47B1-AC4F-72AA79CBC6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305127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A0C7-4F6D-425C-8C88-C9FD398F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A20C-B65E-4A3A-95C8-3390CFACB8D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ACC Business Mission:</a:t>
            </a:r>
          </a:p>
          <a:p>
            <a:r>
              <a:rPr lang="en-US" sz="1400" dirty="0">
                <a:solidFill>
                  <a:schemeClr val="tx1"/>
                </a:solidFill>
              </a:rPr>
              <a:t>Build strong relationships with our customers and empower them with opportunities for self-service in order to provide an industry leading service assurance experience.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47B67-22AE-46C9-8FF0-D09C8CA64D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Contact Information: 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D19B7-3A8C-4F65-B0E4-106EED341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A6B02-D359-461B-923F-F5B2D83C671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131336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Virtual Private Network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(AVPN)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VPN Maintenance Center, (877) ATT-FIXX, (877-288-3499)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r>
              <a:rPr lang="en-US" dirty="0"/>
              <a:t>If your service is </a:t>
            </a:r>
            <a:r>
              <a:rPr lang="en-US" b="1" dirty="0"/>
              <a:t>Managed/PLUS </a:t>
            </a:r>
            <a:r>
              <a:rPr lang="en-US" dirty="0"/>
              <a:t>you will need to use the Router Host name as the asset identifier in Express Ticketing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67804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Dedicated Internet/Private Network Transport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(ADI/PNT)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ADI Maintenance Center, (888-613-6330)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r>
              <a:rPr lang="en-US" dirty="0"/>
              <a:t>If your service is </a:t>
            </a:r>
            <a:r>
              <a:rPr lang="en-US" b="1" dirty="0"/>
              <a:t>Managed/PLUS </a:t>
            </a:r>
            <a:r>
              <a:rPr lang="en-US" dirty="0"/>
              <a:t>you will need to use the Serial IP as the asset identifier in Express Ticketing.</a:t>
            </a:r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114025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E902-5FCC-49B4-B666-8A7C895F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Support Contacts</a:t>
            </a:r>
            <a:br>
              <a:rPr lang="en-US" dirty="0"/>
            </a:br>
            <a:r>
              <a:rPr lang="en-US" sz="1200" dirty="0"/>
              <a:t>ADI &amp; PNT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27136-2D51-4DD8-90EF-9D5B65170A6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7"/>
            <a:ext cx="2707329" cy="4339052"/>
          </a:xfrm>
        </p:spPr>
        <p:txBody>
          <a:bodyPr/>
          <a:lstStyle/>
          <a:p>
            <a:r>
              <a:rPr lang="en-US" sz="1800" dirty="0"/>
              <a:t>ADI Request Type</a:t>
            </a:r>
          </a:p>
          <a:p>
            <a:r>
              <a:rPr lang="en-US" sz="1400" dirty="0">
                <a:solidFill>
                  <a:srgbClr val="5A5A5A"/>
                </a:solidFill>
              </a:rPr>
              <a:t>Immediate Service Support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Route Changes, Protocol Changes, IP Migrations, Etc.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DNS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A279F-2661-4708-A3AF-585E4CF0F5E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1800" dirty="0"/>
              <a:t>Contact</a:t>
            </a:r>
          </a:p>
          <a:p>
            <a:r>
              <a:rPr lang="en-US" sz="1400" dirty="0">
                <a:solidFill>
                  <a:srgbClr val="5A5A5A"/>
                </a:solidFill>
              </a:rPr>
              <a:t>AT&amp;T ADI Technical Support (24x7)</a:t>
            </a:r>
          </a:p>
          <a:p>
            <a:endParaRPr lang="en-US" sz="1800" dirty="0"/>
          </a:p>
          <a:p>
            <a:r>
              <a:rPr lang="en-US" sz="1400" dirty="0">
                <a:solidFill>
                  <a:srgbClr val="5A5A5A"/>
                </a:solidFill>
              </a:rPr>
              <a:t>ADI Lifecycle Team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AT&amp;T ADI DNS Team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54CAA1-7EE6-446D-87C4-B7D814DCBE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/>
              <a:t>By Using</a:t>
            </a:r>
          </a:p>
          <a:p>
            <a:r>
              <a:rPr lang="en-US" sz="1400" dirty="0">
                <a:solidFill>
                  <a:srgbClr val="5A5A5A"/>
                </a:solidFill>
              </a:rPr>
              <a:t>1-888-613-6330</a:t>
            </a:r>
          </a:p>
          <a:p>
            <a:r>
              <a:rPr lang="en-US" sz="1400" dirty="0">
                <a:solidFill>
                  <a:srgbClr val="5A5A5A"/>
                </a:solidFill>
                <a:hlinkClick r:id="rId2"/>
              </a:rPr>
              <a:t>www.att.com/expressticketing</a:t>
            </a:r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  <a:hlinkClick r:id="rId2"/>
              </a:rPr>
              <a:t>www.att.com/expressticketing</a:t>
            </a:r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(MACD Ticket)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  <a:hlinkClick r:id="rId3"/>
              </a:rPr>
              <a:t>RM-dnschanges@att.com</a:t>
            </a:r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81539-AE02-4D6B-B79B-20540405CD6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800" dirty="0"/>
              <a:t>What you need to provide</a:t>
            </a:r>
          </a:p>
          <a:p>
            <a:r>
              <a:rPr lang="en-US" sz="1400" dirty="0">
                <a:solidFill>
                  <a:srgbClr val="5A5A5A"/>
                </a:solidFill>
              </a:rPr>
              <a:t>Affected Circuit ID or Serial IP Address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Affected Circuit ID or Serial IP Address. *Request must originate from an authorized Technical contact.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Affected Circuit ID or Serial IP Address &amp; Domain Name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6BFD4-6878-4A1D-A48E-423C79EAE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846D0-183B-434D-982D-2C8959CD63B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249845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Switched Ethernet Services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ASE Maintenance Center , (888-644-3662)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24x7x365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©2024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753567596"/>
      </p:ext>
    </p:extLst>
  </p:cSld>
  <p:clrMapOvr>
    <a:masterClrMapping/>
  </p:clrMapOvr>
</p:sld>
</file>

<file path=ppt/theme/theme1.xml><?xml version="1.0" encoding="utf-8"?>
<a:theme xmlns:a="http://schemas.openxmlformats.org/drawingml/2006/main" name="ATTBusinessInternal052019">
  <a:themeElements>
    <a:clrScheme name="Custom 2">
      <a:dk1>
        <a:srgbClr val="000000"/>
      </a:dk1>
      <a:lt1>
        <a:srgbClr val="FFFFFF"/>
      </a:lt1>
      <a:dk2>
        <a:srgbClr val="009FDB"/>
      </a:dk2>
      <a:lt2>
        <a:srgbClr val="E5E5E5"/>
      </a:lt2>
      <a:accent1>
        <a:srgbClr val="0057B8"/>
      </a:accent1>
      <a:accent2>
        <a:srgbClr val="49EEDC"/>
      </a:accent2>
      <a:accent3>
        <a:srgbClr val="AF29BB"/>
      </a:accent3>
      <a:accent4>
        <a:srgbClr val="FFB000"/>
      </a:accent4>
      <a:accent5>
        <a:srgbClr val="91DC00"/>
      </a:accent5>
      <a:accent6>
        <a:srgbClr val="FF585D"/>
      </a:accent6>
      <a:hlink>
        <a:srgbClr val="0057B8"/>
      </a:hlink>
      <a:folHlink>
        <a:srgbClr val="0057B8"/>
      </a:folHlink>
    </a:clrScheme>
    <a:fontScheme name="ATT 2018">
      <a:majorFont>
        <a:latin typeface="ATT Aleck Sans" panose="020B0503020203020204" pitchFamily="34" charset="0"/>
        <a:ea typeface=""/>
        <a:cs typeface=""/>
      </a:majorFont>
      <a:minorFont>
        <a:latin typeface="ATT Aleck Sans" panose="020B0503020203020204" pitchFamily="34" charset="0"/>
        <a:ea typeface=""/>
        <a:cs typeface=""/>
      </a:minorFont>
    </a:fontScheme>
    <a:fmtScheme name="ATT 2018">
      <a:fillStyleLst>
        <a:solidFill>
          <a:srgbClr val="009FDB"/>
        </a:solidFill>
        <a:solidFill>
          <a:srgbClr val="009FDB"/>
        </a:solidFill>
        <a:solidFill>
          <a:srgbClr val="009FDB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 w="12700">
          <a:solidFill>
            <a:schemeClr val="bg1"/>
          </a:solidFill>
        </a:ln>
      </a:spPr>
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<a:prstTxWarp prst="textNoShape">
          <a:avLst/>
        </a:prstTxWarp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chemeClr val="bg1"/>
          </a:buClr>
          <a:buSzTx/>
          <a:buFont typeface="ATT Aleck Sans" panose="020B0604020202020204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  <a:style>
        <a:lnRef idx="0">
          <a:schemeClr val="dk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6350" cap="sq"/>
      </a:spPr>
      <a:bodyPr/>
      <a:lstStyle/>
      <a:style>
        <a:lnRef idx="1">
          <a:schemeClr val="dk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t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rgbClr val="000000"/>
          </a:buClr>
          <a:buSzTx/>
          <a:buFontTx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</a:txDef>
  </a:objectDefaults>
  <a:extraClrSchemeLst/>
  <a:custClrLst>
    <a:custClr name="Gray 5">
      <a:srgbClr val="E5E5E5"/>
    </a:custClr>
    <a:custClr name="Gray 2">
      <a:srgbClr val="D2D2D2"/>
    </a:custClr>
    <a:custClr name="Gray 3">
      <a:srgbClr val="959595"/>
    </a:custClr>
    <a:custClr name="Gray 4">
      <a:srgbClr val="5A5A5A"/>
    </a:custClr>
    <a:custClr name="Agile Blue 1">
      <a:srgbClr val="30D1FF"/>
    </a:custClr>
    <a:custClr name="Agile Blue 2">
      <a:srgbClr val="18B9ED"/>
    </a:custClr>
    <a:custClr name="Agile Blue 3">
      <a:srgbClr val="009FDB"/>
    </a:custClr>
    <a:custClr name="Agile Blue 4">
      <a:srgbClr val="0586CB"/>
    </a:custClr>
    <a:custClr name="Agile Blue 5">
      <a:srgbClr val="0A6EBE"/>
    </a:custClr>
    <a:custClr name="Agile Blue 6">
      <a:srgbClr val="0F54AF"/>
    </a:custClr>
  </a:custClrLst>
  <a:extLst>
    <a:ext uri="{05A4C25C-085E-4340-85A3-A5531E510DB2}">
      <thm15:themeFamily xmlns:thm15="http://schemas.microsoft.com/office/thememl/2012/main" name="BusinessBrand_PPT_Day" id="{7AAC1FCF-179B-4E9F-B94A-9EF016969702}" vid="{9A5807F6-FD52-4F8E-96C5-BC4E7F9B0CC4}"/>
    </a:ext>
  </a:extLst>
</a:theme>
</file>

<file path=ppt/theme/theme2.xml><?xml version="1.0" encoding="utf-8"?>
<a:theme xmlns:a="http://schemas.openxmlformats.org/drawingml/2006/main" name="ATTBusinessInternal052019">
  <a:themeElements>
    <a:clrScheme name="ATT 2019 theme and supporting palette">
      <a:dk1>
        <a:srgbClr val="000000"/>
      </a:dk1>
      <a:lt1>
        <a:srgbClr val="FFFFFF"/>
      </a:lt1>
      <a:dk2>
        <a:srgbClr val="009FDB"/>
      </a:dk2>
      <a:lt2>
        <a:srgbClr val="E5E5E5"/>
      </a:lt2>
      <a:accent1>
        <a:srgbClr val="0057B8"/>
      </a:accent1>
      <a:accent2>
        <a:srgbClr val="49EEDC"/>
      </a:accent2>
      <a:accent3>
        <a:srgbClr val="AF28BB"/>
      </a:accent3>
      <a:accent4>
        <a:srgbClr val="FFB000"/>
      </a:accent4>
      <a:accent5>
        <a:srgbClr val="91DC00"/>
      </a:accent5>
      <a:accent6>
        <a:srgbClr val="FF585D"/>
      </a:accent6>
      <a:hlink>
        <a:srgbClr val="0057B8"/>
      </a:hlink>
      <a:folHlink>
        <a:srgbClr val="0057B8"/>
      </a:folHlink>
    </a:clrScheme>
    <a:fontScheme name="ATT 2018">
      <a:majorFont>
        <a:latin typeface="ATT Aleck Sans" panose="020B0503020203020204" pitchFamily="34" charset="0"/>
        <a:ea typeface=""/>
        <a:cs typeface=""/>
      </a:majorFont>
      <a:minorFont>
        <a:latin typeface="ATT Aleck Sans" panose="020B0503020203020204" pitchFamily="34" charset="0"/>
        <a:ea typeface=""/>
        <a:cs typeface=""/>
      </a:minorFont>
    </a:fontScheme>
    <a:fmtScheme name="ATT 2018">
      <a:fillStyleLst>
        <a:solidFill>
          <a:srgbClr val="009FDB"/>
        </a:solidFill>
        <a:solidFill>
          <a:srgbClr val="009FDB"/>
        </a:solidFill>
        <a:solidFill>
          <a:srgbClr val="009FDB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 w="12700">
          <a:solidFill>
            <a:schemeClr val="bg1"/>
          </a:solidFill>
        </a:ln>
      </a:spPr>
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<a:prstTxWarp prst="textNoShape">
          <a:avLst/>
        </a:prstTxWarp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chemeClr val="bg1"/>
          </a:buClr>
          <a:buSzTx/>
          <a:buFont typeface="ATT Aleck Sans" panose="020B0604020202020204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  <a:style>
        <a:lnRef idx="0">
          <a:schemeClr val="dk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6350" cap="sq"/>
      </a:spPr>
      <a:bodyPr/>
      <a:lstStyle/>
      <a:style>
        <a:lnRef idx="1">
          <a:schemeClr val="dk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t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rgbClr val="000000"/>
          </a:buClr>
          <a:buSzTx/>
          <a:buFontTx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</a:txDef>
  </a:objectDefaults>
  <a:extraClrSchemeLst/>
  <a:custClrLst>
    <a:custClr name="Gray 5">
      <a:srgbClr val="E5E5E5"/>
    </a:custClr>
    <a:custClr name="Gray 2">
      <a:srgbClr val="D2D2D2"/>
    </a:custClr>
    <a:custClr name="Gray 3">
      <a:srgbClr val="959595"/>
    </a:custClr>
    <a:custClr name="Gray 4">
      <a:srgbClr val="5A5A5A"/>
    </a:custClr>
  </a:custClrLst>
  <a:extLst>
    <a:ext uri="{05A4C25C-085E-4340-85A3-A5531E510DB2}">
      <thm15:themeFamily xmlns:thm15="http://schemas.microsoft.com/office/thememl/2012/main" name="ATTBusinessInternal052019" id="{32469020-FA05-DB49-B458-947188DD7D88}" vid="{86399A91-0C07-8B42-828F-6913AE4E45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TT Aleck Sans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TT Aleck Sans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TT Aleck Sans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TT Aleck Sans"/>
        <a:font script="Hebr" typeface="ATT Aleck Sans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TT Aleck Sans"/>
        <a:font script="Uigh" typeface="Microsoft Uighur"/>
        <a:font script="Geor" typeface="Sylfaen"/>
        <a:font script="Armn" typeface="ATT Aleck Sans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ATT_Business_Day-To-Day_Template_Aleck_Embedded_Oct2019</Template>
  <TotalTime>2366</TotalTime>
  <Words>2761</Words>
  <Application>Microsoft Office PowerPoint</Application>
  <PresentationFormat>Widescreen</PresentationFormat>
  <Paragraphs>360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Courier New</vt:lpstr>
      <vt:lpstr>Arial</vt:lpstr>
      <vt:lpstr>font-medium</vt:lpstr>
      <vt:lpstr>Calibri</vt:lpstr>
      <vt:lpstr>ATT Aleck Sans</vt:lpstr>
      <vt:lpstr>ATT Aleck Sans Medium</vt:lpstr>
      <vt:lpstr>ATTBusinessInternal052019</vt:lpstr>
      <vt:lpstr>ACC Business Maintenance Service Assurance Success Kit</vt:lpstr>
      <vt:lpstr>Contents</vt:lpstr>
      <vt:lpstr>Service Assurance Maintenance Center Contacts</vt:lpstr>
      <vt:lpstr>Maintenance Center Contact Numbers</vt:lpstr>
      <vt:lpstr>Service Assurance</vt:lpstr>
      <vt:lpstr>AT&amp;T Virtual Private Network® (AVPN)</vt:lpstr>
      <vt:lpstr>AT&amp;T Dedicated Internet/Private Network Transport® (ADI/PNT)</vt:lpstr>
      <vt:lpstr>Additional Support Contacts ADI &amp; PNT</vt:lpstr>
      <vt:lpstr>AT&amp;T Switched Ethernet Services® (ASE)</vt:lpstr>
      <vt:lpstr>BVoIP – IP Flexible Reach®</vt:lpstr>
      <vt:lpstr>AT&amp;T Dedicated Ethernet® (ADE)</vt:lpstr>
      <vt:lpstr>AT&amp;T EPLS WAN®</vt:lpstr>
      <vt:lpstr>AT&amp;T Internet Access® (ABF, GPON, IPDSL)</vt:lpstr>
      <vt:lpstr>AT&amp;T Internet Access® (HSIA-E)</vt:lpstr>
      <vt:lpstr>Private Line Services</vt:lpstr>
      <vt:lpstr>Local Services</vt:lpstr>
      <vt:lpstr>Long Distance Services</vt:lpstr>
      <vt:lpstr>AT&amp;T Network-based IP VPN Remote Access® (ANIRA)</vt:lpstr>
      <vt:lpstr>SDWAN® and SDWAN COLO® </vt:lpstr>
      <vt:lpstr>Network Based Firewall® (NBFW / Netbond)</vt:lpstr>
      <vt:lpstr>AT&amp;T Global Security Gateway® (GSG)</vt:lpstr>
      <vt:lpstr>Distributed Denial of Service® - DDoS</vt:lpstr>
      <vt:lpstr>PowerPoint Presentation</vt:lpstr>
    </vt:vector>
  </TitlesOfParts>
  <Company>AT&amp;T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AT&amp;T Partner Exchange</dc:title>
  <dc:creator>STONE, CALEB</dc:creator>
  <cp:lastModifiedBy>WILLICK, MICHAEL M</cp:lastModifiedBy>
  <cp:revision>41</cp:revision>
  <dcterms:created xsi:type="dcterms:W3CDTF">2019-12-06T20:22:46Z</dcterms:created>
  <dcterms:modified xsi:type="dcterms:W3CDTF">2024-04-24T15:56:45Z</dcterms:modified>
</cp:coreProperties>
</file>